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4"/>
  </p:sldMasterIdLst>
  <p:notesMasterIdLst>
    <p:notesMasterId r:id="rId21"/>
  </p:notesMasterIdLst>
  <p:handoutMasterIdLst>
    <p:handoutMasterId r:id="rId22"/>
  </p:handoutMasterIdLst>
  <p:sldIdLst>
    <p:sldId id="256" r:id="rId5"/>
    <p:sldId id="5014" r:id="rId6"/>
    <p:sldId id="5037" r:id="rId7"/>
    <p:sldId id="5038" r:id="rId8"/>
    <p:sldId id="5039" r:id="rId9"/>
    <p:sldId id="5046" r:id="rId10"/>
    <p:sldId id="5040" r:id="rId11"/>
    <p:sldId id="5041" r:id="rId12"/>
    <p:sldId id="5042" r:id="rId13"/>
    <p:sldId id="5043" r:id="rId14"/>
    <p:sldId id="5044" r:id="rId15"/>
    <p:sldId id="5045" r:id="rId16"/>
    <p:sldId id="5047" r:id="rId17"/>
    <p:sldId id="5028" r:id="rId18"/>
    <p:sldId id="5034" r:id="rId19"/>
    <p:sldId id="501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12B4D78-08F5-582B-42D3-A0FE16C544AC}" name="Alec J Summers" initials="AJS" userId="S::asummers@mitre.org::d9c4246f-ffa8-4c52-a253-9dc5efe19efc" providerId="AD"/>
  <p188:author id="{152135E2-75B3-49D1-BF37-12A9EA3E9396}" name="Alec J Summers" initials="AS" userId="S::ASUMMERS@MITRE.ORG::d9c4246f-ffa8-4c52-a253-9dc5efe19ef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75" autoAdjust="0"/>
    <p:restoredTop sz="97046" autoAdjust="0"/>
  </p:normalViewPr>
  <p:slideViewPr>
    <p:cSldViewPr snapToGrid="0">
      <p:cViewPr varScale="1">
        <p:scale>
          <a:sx n="161" d="100"/>
          <a:sy n="161" d="100"/>
        </p:scale>
        <p:origin x="424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0" d="100"/>
          <a:sy n="70" d="100"/>
        </p:scale>
        <p:origin x="335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872F47-6CE5-4D95-B8D6-9AEA9A7E5F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F9E59F-E5BF-4AA4-882B-F5B705DF29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8C879B-2DAC-426D-B5B4-08F42B952A26}" type="datetimeFigureOut">
              <a:rPr lang="en-US" smtClean="0"/>
              <a:t>5/22/24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C577A-CE6A-45AF-8211-1E758E6AA8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FD71-56EF-4DDF-81F5-C5CCA31DCE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56900-9607-4639-A903-F11B6E042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44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54576-A3BB-48F9-891E-992E86D01A7B}" type="datetimeFigureOut">
              <a:rPr lang="en-US" smtClean="0"/>
              <a:t>5/22/24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F3C89-9E49-4851-A18A-DAECD34F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10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hs.gov/cisa/cybersecurity-division/" TargetMode="External"/><Relationship Id="rId2" Type="http://schemas.openxmlformats.org/officeDocument/2006/relationships/hyperlink" Target="https://www.dhs.gov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www.mitre.org/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hs.gov/cisa/cybersecurity-division/" TargetMode="External"/><Relationship Id="rId2" Type="http://schemas.openxmlformats.org/officeDocument/2006/relationships/hyperlink" Target="https://www.dhs.gov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www.mitre.org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hs.gov/cisa/cybersecurity-division/" TargetMode="External"/><Relationship Id="rId2" Type="http://schemas.openxmlformats.org/officeDocument/2006/relationships/hyperlink" Target="https://www.dhs.gov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www.mitre.org/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hs.gov/cisa/cybersecurity-division/" TargetMode="External"/><Relationship Id="rId2" Type="http://schemas.openxmlformats.org/officeDocument/2006/relationships/hyperlink" Target="https://www.dhs.gov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www.mitre.org/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hs.gov/cisa/cybersecurity-division/" TargetMode="External"/><Relationship Id="rId2" Type="http://schemas.openxmlformats.org/officeDocument/2006/relationships/hyperlink" Target="https://www.dhs.gov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www.mitre.org/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hs.gov/cisa/cybersecurity-division/" TargetMode="External"/><Relationship Id="rId2" Type="http://schemas.openxmlformats.org/officeDocument/2006/relationships/hyperlink" Target="https://www.dhs.gov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www.mitre.org/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hs.gov/cisa/cybersecurity-division/" TargetMode="External"/><Relationship Id="rId2" Type="http://schemas.openxmlformats.org/officeDocument/2006/relationships/hyperlink" Target="https://www.dhs.gov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www.mitre.org/" TargetMode="Externa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mitre.org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hyperlink" Target="http://www.facebook.com/MITREcorp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1480" y="0"/>
            <a:ext cx="99589" cy="6858000"/>
            <a:chOff x="0" y="0"/>
            <a:chExt cx="407324" cy="685800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0" y="0"/>
              <a:ext cx="407324" cy="2398143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0" y="2510287"/>
              <a:ext cx="407324" cy="4347713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9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009528" y="368932"/>
            <a:ext cx="9662160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1098208" y="2448468"/>
            <a:ext cx="10593057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Subtitle 1"/>
          <p:cNvSpPr>
            <a:spLocks noGrp="1"/>
          </p:cNvSpPr>
          <p:nvPr>
            <p:ph type="subTitle" idx="1" hasCustomPrompt="1"/>
          </p:nvPr>
        </p:nvSpPr>
        <p:spPr>
          <a:xfrm>
            <a:off x="1044164" y="2568943"/>
            <a:ext cx="7655345" cy="389923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Author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95288DB-2197-4AA1-9E62-6093715D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latin typeface="Arial" pitchFamily="34" charset="0"/>
              </a:rPr>
              <a:t>|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295008BC-DA31-4D19-837B-EFA4386B05F5}" type="slidenum">
              <a:rPr lang="en-US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‹#›</a:t>
            </a:fld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Arial" pitchFamily="34" charset="0"/>
              </a:rPr>
              <a:t>|</a:t>
            </a:r>
            <a:r>
              <a:rPr lang="en-US" dirty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AC16AF-BAEB-10AA-A2DC-4F3E26BE0CFB}"/>
              </a:ext>
            </a:extLst>
          </p:cNvPr>
          <p:cNvGrpSpPr/>
          <p:nvPr userDrawn="1"/>
        </p:nvGrpSpPr>
        <p:grpSpPr>
          <a:xfrm>
            <a:off x="549307" y="6235638"/>
            <a:ext cx="11382864" cy="506859"/>
            <a:chOff x="549307" y="6235638"/>
            <a:chExt cx="11382864" cy="506859"/>
          </a:xfrm>
        </p:grpSpPr>
        <p:sp>
          <p:nvSpPr>
            <p:cNvPr id="20" name="Text Box 34">
              <a:extLst>
                <a:ext uri="{FF2B5EF4-FFF2-40B4-BE49-F238E27FC236}">
                  <a16:creationId xmlns:a16="http://schemas.microsoft.com/office/drawing/2014/main" id="{64B792E7-8D76-4EA8-9A42-E8F018734208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3207627" y="6281319"/>
              <a:ext cx="8724544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rIns="45720">
              <a:spAutoFit/>
            </a:bodyPr>
            <a:lstStyle/>
            <a:p>
              <a:pPr algn="l" eaLnBrk="0" hangingPunct="0">
                <a:defRPr/>
              </a:pPr>
              <a:r>
                <a:rPr lang="en-US" sz="1050" dirty="0">
                  <a:latin typeface="Helvetica LT Std"/>
                </a:rPr>
                <a:t>CVE and CWE are sponsored by </a:t>
              </a:r>
              <a:r>
                <a:rPr lang="en-US" sz="1050" dirty="0">
                  <a:latin typeface="Helvetica LT Std"/>
                  <a:hlinkClick r:id="rId2"/>
                </a:rPr>
                <a:t>U.S. Department of Homeland Security</a:t>
              </a:r>
              <a:r>
                <a:rPr lang="en-US" sz="1050" dirty="0">
                  <a:latin typeface="Helvetica LT Std"/>
                </a:rPr>
                <a:t> (DHS) </a:t>
              </a:r>
              <a:r>
                <a:rPr lang="en-US" sz="1050" dirty="0">
                  <a:latin typeface="Helvetica LT Std"/>
                  <a:hlinkClick r:id="rId3"/>
                </a:rPr>
                <a:t>Cybersecurity and Infrastructure Security Agency</a:t>
              </a:r>
              <a:r>
                <a:rPr lang="en-US" sz="1050" dirty="0">
                  <a:latin typeface="Helvetica LT Std"/>
                </a:rPr>
                <a:t> (CISA). Copyright © 1999–2024, </a:t>
              </a:r>
              <a:r>
                <a:rPr lang="en-US" sz="1050" dirty="0">
                  <a:latin typeface="Helvetica LT Std"/>
                  <a:hlinkClick r:id="rId4"/>
                </a:rPr>
                <a:t>The MITRE Corporation</a:t>
              </a:r>
              <a:r>
                <a:rPr lang="en-US" sz="1050" dirty="0">
                  <a:latin typeface="Helvetica LT Std"/>
                </a:rPr>
                <a:t>. CVE, CWE,  and the CVE and CWE logos are trademarks of The MITRE Corporation.</a:t>
              </a:r>
              <a:endParaRPr lang="en-US" altLang="en-US" sz="1050" b="0" u="none" baseline="0" dirty="0">
                <a:solidFill>
                  <a:schemeClr val="tx1"/>
                </a:solidFill>
                <a:latin typeface="Helvetica LT Std"/>
                <a:cs typeface="+mn-cs"/>
              </a:endParaRPr>
            </a:p>
          </p:txBody>
        </p:sp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8951FE24-11A2-434A-BA2E-1EFAAF0100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106078" y="6294158"/>
              <a:ext cx="992947" cy="360150"/>
            </a:xfrm>
            <a:prstGeom prst="rect">
              <a:avLst/>
            </a:prstGeom>
          </p:spPr>
        </p:pic>
        <p:pic>
          <p:nvPicPr>
            <p:cNvPr id="4" name="Picture 3" descr="A yellow and orange logo&#10;&#10;Description automatically generated">
              <a:extLst>
                <a:ext uri="{FF2B5EF4-FFF2-40B4-BE49-F238E27FC236}">
                  <a16:creationId xmlns:a16="http://schemas.microsoft.com/office/drawing/2014/main" id="{52FA7006-2E64-3160-D2B2-478156BA87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49307" y="6235638"/>
              <a:ext cx="1448169" cy="506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6487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9E1AE-2D0B-4241-8DAC-76DB42568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448" y="365760"/>
            <a:ext cx="11236721" cy="7502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DC7E0-961C-4A00-8B0B-83ECF8E3C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08269" indent="-308269" algn="l" defTabSz="1216185" rtl="0" eaLnBrk="1" latinLnBrk="0" hangingPunct="1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lang="en-US" sz="2400" b="1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6216" marR="0" indent="-304046" algn="l" defTabSz="121618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Tx/>
              <a:buFont typeface="Arial" pitchFamily="34" charset="0"/>
              <a:buChar char="–"/>
              <a:tabLst/>
              <a:defRPr lang="en-US"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94485" indent="-308269" algn="l" defTabSz="1216185" rtl="0" eaLnBrk="1" latinLnBrk="0" hangingPunct="1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lang="en-US" sz="2400" kern="120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l" defTabSz="1216185" rtl="0" eaLnBrk="1" latinLnBrk="0" hangingPunct="1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defRPr lang="en-US" sz="2400" b="0" kern="120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l" defTabSz="1216185" rtl="0" eaLnBrk="1" latinLnBrk="0" hangingPunct="1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defRPr lang="en-US" sz="2660" b="1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5pPr>
          </a:lstStyle>
          <a:p>
            <a:pPr marL="308269" lvl="0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Edit Master text styles</a:t>
            </a:r>
          </a:p>
          <a:p>
            <a:pPr marL="308269" lvl="1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Second level</a:t>
            </a:r>
          </a:p>
          <a:p>
            <a:pPr marL="308269" lvl="2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53F2848-DF32-4C59-B04B-EBFD963B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2EEB6E-AAE9-B734-EE88-4EC8DC996CDB}"/>
              </a:ext>
            </a:extLst>
          </p:cNvPr>
          <p:cNvGrpSpPr/>
          <p:nvPr userDrawn="1"/>
        </p:nvGrpSpPr>
        <p:grpSpPr>
          <a:xfrm>
            <a:off x="549307" y="6235638"/>
            <a:ext cx="11382864" cy="506859"/>
            <a:chOff x="549307" y="6235638"/>
            <a:chExt cx="11382864" cy="506859"/>
          </a:xfrm>
        </p:grpSpPr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DC740274-008C-0C73-052B-7BFB85A61250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3207627" y="6281319"/>
              <a:ext cx="8724544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rIns="45720">
              <a:spAutoFit/>
            </a:bodyPr>
            <a:lstStyle/>
            <a:p>
              <a:pPr algn="l" eaLnBrk="0" hangingPunct="0">
                <a:defRPr/>
              </a:pPr>
              <a:r>
                <a:rPr lang="en-US" sz="1050" dirty="0">
                  <a:latin typeface="Helvetica LT Std"/>
                </a:rPr>
                <a:t>CVE and CWE are sponsored by </a:t>
              </a:r>
              <a:r>
                <a:rPr lang="en-US" sz="1050" dirty="0">
                  <a:latin typeface="Helvetica LT Std"/>
                  <a:hlinkClick r:id="rId2"/>
                </a:rPr>
                <a:t>U.S. Department of Homeland Security</a:t>
              </a:r>
              <a:r>
                <a:rPr lang="en-US" sz="1050" dirty="0">
                  <a:latin typeface="Helvetica LT Std"/>
                </a:rPr>
                <a:t> (DHS) </a:t>
              </a:r>
              <a:r>
                <a:rPr lang="en-US" sz="1050" dirty="0">
                  <a:latin typeface="Helvetica LT Std"/>
                  <a:hlinkClick r:id="rId3"/>
                </a:rPr>
                <a:t>Cybersecurity and Infrastructure Security Agency</a:t>
              </a:r>
              <a:r>
                <a:rPr lang="en-US" sz="1050" dirty="0">
                  <a:latin typeface="Helvetica LT Std"/>
                </a:rPr>
                <a:t> (CISA). Copyright © 1999–2024, </a:t>
              </a:r>
              <a:r>
                <a:rPr lang="en-US" sz="1050" dirty="0">
                  <a:latin typeface="Helvetica LT Std"/>
                  <a:hlinkClick r:id="rId4"/>
                </a:rPr>
                <a:t>The MITRE Corporation</a:t>
              </a:r>
              <a:r>
                <a:rPr lang="en-US" sz="1050" dirty="0">
                  <a:latin typeface="Helvetica LT Std"/>
                </a:rPr>
                <a:t>. CVE, CWE,  and the CVE and CWE logos are trademarks of The MITRE Corporation.</a:t>
              </a:r>
              <a:endParaRPr lang="en-US" altLang="en-US" sz="1050" b="0" u="none" baseline="0" dirty="0">
                <a:solidFill>
                  <a:schemeClr val="tx1"/>
                </a:solidFill>
                <a:latin typeface="Helvetica LT Std"/>
                <a:cs typeface="+mn-cs"/>
              </a:endParaRP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679E3AF4-8BC0-E8A4-8342-8872316E56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106078" y="6294158"/>
              <a:ext cx="992947" cy="360150"/>
            </a:xfrm>
            <a:prstGeom prst="rect">
              <a:avLst/>
            </a:prstGeom>
          </p:spPr>
        </p:pic>
        <p:pic>
          <p:nvPicPr>
            <p:cNvPr id="9" name="Picture 8" descr="A yellow and orange logo&#10;&#10;Description automatically generated">
              <a:extLst>
                <a:ext uri="{FF2B5EF4-FFF2-40B4-BE49-F238E27FC236}">
                  <a16:creationId xmlns:a16="http://schemas.microsoft.com/office/drawing/2014/main" id="{37DE3D48-D56F-4AD2-19B1-45D1D7A18B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49307" y="6235638"/>
              <a:ext cx="1448169" cy="506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184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1480" y="0"/>
            <a:ext cx="99589" cy="6858000"/>
            <a:chOff x="1" y="0"/>
            <a:chExt cx="380999" cy="68580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" y="0"/>
              <a:ext cx="380999" cy="3276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" y="3505200"/>
              <a:ext cx="380999" cy="3352800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1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685800" y="2523067"/>
            <a:ext cx="10820400" cy="1803399"/>
          </a:xfrm>
        </p:spPr>
        <p:txBody>
          <a:bodyPr anchor="ctr" anchorCtr="0">
            <a:noAutofit/>
          </a:bodyPr>
          <a:lstStyle>
            <a:lvl1pPr algn="ctr">
              <a:lnSpc>
                <a:spcPts val="4400"/>
              </a:lnSpc>
              <a:defRPr sz="4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Divider Slide – Section Title here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85800" y="2057400"/>
            <a:ext cx="107442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26000">
                  <a:schemeClr val="tx2"/>
                </a:gs>
                <a:gs pos="77000">
                  <a:schemeClr val="tx2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85800" y="4800600"/>
            <a:ext cx="107442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26000">
                  <a:schemeClr val="tx2"/>
                </a:gs>
                <a:gs pos="77000">
                  <a:schemeClr val="tx2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2030547" y="0"/>
            <a:ext cx="99589" cy="6858000"/>
            <a:chOff x="1" y="0"/>
            <a:chExt cx="380999" cy="685800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1" y="0"/>
              <a:ext cx="380999" cy="3276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" y="3505200"/>
              <a:ext cx="380999" cy="3352800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0B872EE-CF6B-48C6-B994-9F72BDEE7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B7FC7F-2E4A-A2DD-A643-D1A10522848F}"/>
              </a:ext>
            </a:extLst>
          </p:cNvPr>
          <p:cNvGrpSpPr/>
          <p:nvPr userDrawn="1"/>
        </p:nvGrpSpPr>
        <p:grpSpPr>
          <a:xfrm>
            <a:off x="549307" y="6235638"/>
            <a:ext cx="11382864" cy="506859"/>
            <a:chOff x="549307" y="6235638"/>
            <a:chExt cx="11382864" cy="506859"/>
          </a:xfrm>
        </p:grpSpPr>
        <p:sp>
          <p:nvSpPr>
            <p:cNvPr id="4" name="Text Box 34">
              <a:extLst>
                <a:ext uri="{FF2B5EF4-FFF2-40B4-BE49-F238E27FC236}">
                  <a16:creationId xmlns:a16="http://schemas.microsoft.com/office/drawing/2014/main" id="{0547FED3-2C30-F4E6-3048-5675580799A0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3207627" y="6281319"/>
              <a:ext cx="8724544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rIns="45720">
              <a:spAutoFit/>
            </a:bodyPr>
            <a:lstStyle/>
            <a:p>
              <a:pPr algn="l" eaLnBrk="0" hangingPunct="0">
                <a:defRPr/>
              </a:pPr>
              <a:r>
                <a:rPr lang="en-US" sz="1050" dirty="0">
                  <a:latin typeface="Helvetica LT Std"/>
                </a:rPr>
                <a:t>CVE and CWE are sponsored by </a:t>
              </a:r>
              <a:r>
                <a:rPr lang="en-US" sz="1050" dirty="0">
                  <a:latin typeface="Helvetica LT Std"/>
                  <a:hlinkClick r:id="rId2"/>
                </a:rPr>
                <a:t>U.S. Department of Homeland Security</a:t>
              </a:r>
              <a:r>
                <a:rPr lang="en-US" sz="1050" dirty="0">
                  <a:latin typeface="Helvetica LT Std"/>
                </a:rPr>
                <a:t> (DHS) </a:t>
              </a:r>
              <a:r>
                <a:rPr lang="en-US" sz="1050" dirty="0">
                  <a:latin typeface="Helvetica LT Std"/>
                  <a:hlinkClick r:id="rId3"/>
                </a:rPr>
                <a:t>Cybersecurity and Infrastructure Security Agency</a:t>
              </a:r>
              <a:r>
                <a:rPr lang="en-US" sz="1050" dirty="0">
                  <a:latin typeface="Helvetica LT Std"/>
                </a:rPr>
                <a:t> (CISA). Copyright © 1999–2024, </a:t>
              </a:r>
              <a:r>
                <a:rPr lang="en-US" sz="1050" dirty="0">
                  <a:latin typeface="Helvetica LT Std"/>
                  <a:hlinkClick r:id="rId4"/>
                </a:rPr>
                <a:t>The MITRE Corporation</a:t>
              </a:r>
              <a:r>
                <a:rPr lang="en-US" sz="1050" dirty="0">
                  <a:latin typeface="Helvetica LT Std"/>
                </a:rPr>
                <a:t>. CVE, CWE,  and the CVE and CWE logos are trademarks of The MITRE Corporation.</a:t>
              </a:r>
              <a:endParaRPr lang="en-US" altLang="en-US" sz="1050" b="0" u="none" baseline="0" dirty="0">
                <a:solidFill>
                  <a:schemeClr val="tx1"/>
                </a:solidFill>
                <a:latin typeface="Helvetica LT Std"/>
                <a:cs typeface="+mn-cs"/>
              </a:endParaRP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3A100C9F-1BB7-9936-B8A6-747847D4A9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106078" y="6294158"/>
              <a:ext cx="992947" cy="360150"/>
            </a:xfrm>
            <a:prstGeom prst="rect">
              <a:avLst/>
            </a:prstGeom>
          </p:spPr>
        </p:pic>
        <p:pic>
          <p:nvPicPr>
            <p:cNvPr id="9" name="Picture 8" descr="A yellow and orange logo&#10;&#10;Description automatically generated">
              <a:extLst>
                <a:ext uri="{FF2B5EF4-FFF2-40B4-BE49-F238E27FC236}">
                  <a16:creationId xmlns:a16="http://schemas.microsoft.com/office/drawing/2014/main" id="{9E6DC674-ECE5-3A97-3A4F-24FD072B23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49307" y="6235638"/>
              <a:ext cx="1448169" cy="506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249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367E-171D-4F02-854A-86982069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E0C53-8592-4185-BA98-B6863E30C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17281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marL="308269" lvl="0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Edit Master text styles</a:t>
            </a:r>
          </a:p>
          <a:p>
            <a:pPr marL="308269" lvl="1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Second level</a:t>
            </a:r>
          </a:p>
          <a:p>
            <a:pPr marL="308269" lvl="2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AA94F-F00A-4D54-B986-1C6CE3499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17281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marL="308269" lvl="0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Edit Master text styles</a:t>
            </a:r>
          </a:p>
          <a:p>
            <a:pPr marL="308269" lvl="1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Second level</a:t>
            </a:r>
          </a:p>
          <a:p>
            <a:pPr marL="308269" lvl="2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Third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B45D1C-3664-40B8-A5D0-E8CCF94E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9FA02B-B60F-9D2B-5710-AC8A7E290669}"/>
              </a:ext>
            </a:extLst>
          </p:cNvPr>
          <p:cNvGrpSpPr/>
          <p:nvPr userDrawn="1"/>
        </p:nvGrpSpPr>
        <p:grpSpPr>
          <a:xfrm>
            <a:off x="549307" y="6235638"/>
            <a:ext cx="11382864" cy="506859"/>
            <a:chOff x="549307" y="6235638"/>
            <a:chExt cx="11382864" cy="506859"/>
          </a:xfrm>
        </p:grpSpPr>
        <p:sp>
          <p:nvSpPr>
            <p:cNvPr id="7" name="Text Box 34">
              <a:extLst>
                <a:ext uri="{FF2B5EF4-FFF2-40B4-BE49-F238E27FC236}">
                  <a16:creationId xmlns:a16="http://schemas.microsoft.com/office/drawing/2014/main" id="{9E70A04F-8616-609D-8225-4AD857445D04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3207627" y="6281319"/>
              <a:ext cx="8724544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rIns="45720">
              <a:spAutoFit/>
            </a:bodyPr>
            <a:lstStyle/>
            <a:p>
              <a:pPr algn="l" eaLnBrk="0" hangingPunct="0">
                <a:defRPr/>
              </a:pPr>
              <a:r>
                <a:rPr lang="en-US" sz="1050" dirty="0">
                  <a:latin typeface="Helvetica LT Std"/>
                </a:rPr>
                <a:t>CVE and CWE are sponsored by </a:t>
              </a:r>
              <a:r>
                <a:rPr lang="en-US" sz="1050" dirty="0">
                  <a:latin typeface="Helvetica LT Std"/>
                  <a:hlinkClick r:id="rId2"/>
                </a:rPr>
                <a:t>U.S. Department of Homeland Security</a:t>
              </a:r>
              <a:r>
                <a:rPr lang="en-US" sz="1050" dirty="0">
                  <a:latin typeface="Helvetica LT Std"/>
                </a:rPr>
                <a:t> (DHS) </a:t>
              </a:r>
              <a:r>
                <a:rPr lang="en-US" sz="1050" dirty="0">
                  <a:latin typeface="Helvetica LT Std"/>
                  <a:hlinkClick r:id="rId3"/>
                </a:rPr>
                <a:t>Cybersecurity and Infrastructure Security Agency</a:t>
              </a:r>
              <a:r>
                <a:rPr lang="en-US" sz="1050" dirty="0">
                  <a:latin typeface="Helvetica LT Std"/>
                </a:rPr>
                <a:t> (CISA). Copyright © 1999–2024, </a:t>
              </a:r>
              <a:r>
                <a:rPr lang="en-US" sz="1050" dirty="0">
                  <a:latin typeface="Helvetica LT Std"/>
                  <a:hlinkClick r:id="rId4"/>
                </a:rPr>
                <a:t>The MITRE Corporation</a:t>
              </a:r>
              <a:r>
                <a:rPr lang="en-US" sz="1050" dirty="0">
                  <a:latin typeface="Helvetica LT Std"/>
                </a:rPr>
                <a:t>. CVE, CWE,  and the CVE and CWE logos are trademarks of The MITRE Corporation.</a:t>
              </a:r>
              <a:endParaRPr lang="en-US" altLang="en-US" sz="1050" b="0" u="none" baseline="0" dirty="0">
                <a:solidFill>
                  <a:schemeClr val="tx1"/>
                </a:solidFill>
                <a:latin typeface="Helvetica LT Std"/>
                <a:cs typeface="+mn-cs"/>
              </a:endParaRP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B10D3999-05E6-33A8-A37D-910C9BEEF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106078" y="6294158"/>
              <a:ext cx="992947" cy="360150"/>
            </a:xfrm>
            <a:prstGeom prst="rect">
              <a:avLst/>
            </a:prstGeom>
          </p:spPr>
        </p:pic>
        <p:pic>
          <p:nvPicPr>
            <p:cNvPr id="9" name="Picture 8" descr="A yellow and orange logo&#10;&#10;Description automatically generated">
              <a:extLst>
                <a:ext uri="{FF2B5EF4-FFF2-40B4-BE49-F238E27FC236}">
                  <a16:creationId xmlns:a16="http://schemas.microsoft.com/office/drawing/2014/main" id="{5D091212-3E63-BA3C-FC31-78CF32D94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49307" y="6235638"/>
              <a:ext cx="1448169" cy="506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735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983BB99-7878-4217-A951-41129983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4F1BB6-1240-8E8E-8ECA-792F0BA789E2}"/>
              </a:ext>
            </a:extLst>
          </p:cNvPr>
          <p:cNvGrpSpPr/>
          <p:nvPr userDrawn="1"/>
        </p:nvGrpSpPr>
        <p:grpSpPr>
          <a:xfrm>
            <a:off x="549307" y="6235638"/>
            <a:ext cx="11382864" cy="506859"/>
            <a:chOff x="549307" y="6235638"/>
            <a:chExt cx="11382864" cy="506859"/>
          </a:xfrm>
        </p:grpSpPr>
        <p:sp>
          <p:nvSpPr>
            <p:cNvPr id="4" name="Text Box 34">
              <a:extLst>
                <a:ext uri="{FF2B5EF4-FFF2-40B4-BE49-F238E27FC236}">
                  <a16:creationId xmlns:a16="http://schemas.microsoft.com/office/drawing/2014/main" id="{89A8502D-2927-9695-96E9-8F406706FAB8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3207627" y="6281319"/>
              <a:ext cx="8724544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rIns="45720">
              <a:spAutoFit/>
            </a:bodyPr>
            <a:lstStyle/>
            <a:p>
              <a:pPr algn="l" eaLnBrk="0" hangingPunct="0">
                <a:defRPr/>
              </a:pPr>
              <a:r>
                <a:rPr lang="en-US" sz="1050" dirty="0">
                  <a:latin typeface="Helvetica LT Std"/>
                </a:rPr>
                <a:t>CVE and CWE are sponsored by </a:t>
              </a:r>
              <a:r>
                <a:rPr lang="en-US" sz="1050" dirty="0">
                  <a:latin typeface="Helvetica LT Std"/>
                  <a:hlinkClick r:id="rId2"/>
                </a:rPr>
                <a:t>U.S. Department of Homeland Security</a:t>
              </a:r>
              <a:r>
                <a:rPr lang="en-US" sz="1050" dirty="0">
                  <a:latin typeface="Helvetica LT Std"/>
                </a:rPr>
                <a:t> (DHS) </a:t>
              </a:r>
              <a:r>
                <a:rPr lang="en-US" sz="1050" dirty="0">
                  <a:latin typeface="Helvetica LT Std"/>
                  <a:hlinkClick r:id="rId3"/>
                </a:rPr>
                <a:t>Cybersecurity and Infrastructure Security Agency</a:t>
              </a:r>
              <a:r>
                <a:rPr lang="en-US" sz="1050" dirty="0">
                  <a:latin typeface="Helvetica LT Std"/>
                </a:rPr>
                <a:t> (CISA). Copyright © 1999–2024, </a:t>
              </a:r>
              <a:r>
                <a:rPr lang="en-US" sz="1050" dirty="0">
                  <a:latin typeface="Helvetica LT Std"/>
                  <a:hlinkClick r:id="rId4"/>
                </a:rPr>
                <a:t>The MITRE Corporation</a:t>
              </a:r>
              <a:r>
                <a:rPr lang="en-US" sz="1050" dirty="0">
                  <a:latin typeface="Helvetica LT Std"/>
                </a:rPr>
                <a:t>. CVE, CWE,  and the CVE and CWE logos are trademarks of The MITRE Corporation.</a:t>
              </a:r>
              <a:endParaRPr lang="en-US" altLang="en-US" sz="1050" b="0" u="none" baseline="0" dirty="0">
                <a:solidFill>
                  <a:schemeClr val="tx1"/>
                </a:solidFill>
                <a:latin typeface="Helvetica LT Std"/>
                <a:cs typeface="+mn-cs"/>
              </a:endParaRPr>
            </a:p>
          </p:txBody>
        </p:sp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FD79550B-F8ED-4931-306E-37D3DABEF2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106078" y="6294158"/>
              <a:ext cx="992947" cy="360150"/>
            </a:xfrm>
            <a:prstGeom prst="rect">
              <a:avLst/>
            </a:prstGeom>
          </p:spPr>
        </p:pic>
        <p:pic>
          <p:nvPicPr>
            <p:cNvPr id="6" name="Picture 5" descr="A yellow and orange logo&#10;&#10;Description automatically generated">
              <a:extLst>
                <a:ext uri="{FF2B5EF4-FFF2-40B4-BE49-F238E27FC236}">
                  <a16:creationId xmlns:a16="http://schemas.microsoft.com/office/drawing/2014/main" id="{2E308276-A53C-F438-D9CC-E4FAD93939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49307" y="6235638"/>
              <a:ext cx="1448169" cy="506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0288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o Title and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0100" y="1162058"/>
            <a:ext cx="11049000" cy="25717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0646" y="1162059"/>
            <a:ext cx="11368454" cy="2095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40930-2B08-4727-B9A2-078A4D8C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8E23BB-00FD-3A1E-8AFA-3B4C7BAF444F}"/>
              </a:ext>
            </a:extLst>
          </p:cNvPr>
          <p:cNvGrpSpPr/>
          <p:nvPr userDrawn="1"/>
        </p:nvGrpSpPr>
        <p:grpSpPr>
          <a:xfrm>
            <a:off x="549307" y="6235638"/>
            <a:ext cx="11382864" cy="506859"/>
            <a:chOff x="549307" y="6235638"/>
            <a:chExt cx="11382864" cy="506859"/>
          </a:xfrm>
        </p:grpSpPr>
        <p:sp>
          <p:nvSpPr>
            <p:cNvPr id="7" name="Text Box 34">
              <a:extLst>
                <a:ext uri="{FF2B5EF4-FFF2-40B4-BE49-F238E27FC236}">
                  <a16:creationId xmlns:a16="http://schemas.microsoft.com/office/drawing/2014/main" id="{C07B8B59-72BB-402C-0548-28CBE824E528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3207627" y="6281319"/>
              <a:ext cx="8724544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rIns="45720">
              <a:spAutoFit/>
            </a:bodyPr>
            <a:lstStyle/>
            <a:p>
              <a:pPr algn="l" eaLnBrk="0" hangingPunct="0">
                <a:defRPr/>
              </a:pPr>
              <a:r>
                <a:rPr lang="en-US" sz="1050" dirty="0">
                  <a:latin typeface="Helvetica LT Std"/>
                </a:rPr>
                <a:t>CVE and CWE are sponsored by </a:t>
              </a:r>
              <a:r>
                <a:rPr lang="en-US" sz="1050" dirty="0">
                  <a:latin typeface="Helvetica LT Std"/>
                  <a:hlinkClick r:id="rId2"/>
                </a:rPr>
                <a:t>U.S. Department of Homeland Security</a:t>
              </a:r>
              <a:r>
                <a:rPr lang="en-US" sz="1050" dirty="0">
                  <a:latin typeface="Helvetica LT Std"/>
                </a:rPr>
                <a:t> (DHS) </a:t>
              </a:r>
              <a:r>
                <a:rPr lang="en-US" sz="1050" dirty="0">
                  <a:latin typeface="Helvetica LT Std"/>
                  <a:hlinkClick r:id="rId3"/>
                </a:rPr>
                <a:t>Cybersecurity and Infrastructure Security Agency</a:t>
              </a:r>
              <a:r>
                <a:rPr lang="en-US" sz="1050" dirty="0">
                  <a:latin typeface="Helvetica LT Std"/>
                </a:rPr>
                <a:t> (CISA). Copyright © 1999–2024, </a:t>
              </a:r>
              <a:r>
                <a:rPr lang="en-US" sz="1050" dirty="0">
                  <a:latin typeface="Helvetica LT Std"/>
                  <a:hlinkClick r:id="rId4"/>
                </a:rPr>
                <a:t>The MITRE Corporation</a:t>
              </a:r>
              <a:r>
                <a:rPr lang="en-US" sz="1050" dirty="0">
                  <a:latin typeface="Helvetica LT Std"/>
                </a:rPr>
                <a:t>. CVE, CWE,  and the CVE and CWE logos are trademarks of The MITRE Corporation.</a:t>
              </a:r>
              <a:endParaRPr lang="en-US" altLang="en-US" sz="1050" b="0" u="none" baseline="0" dirty="0">
                <a:solidFill>
                  <a:schemeClr val="tx1"/>
                </a:solidFill>
                <a:latin typeface="Helvetica LT Std"/>
                <a:cs typeface="+mn-cs"/>
              </a:endParaRP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8670D7C2-1C0E-6F3C-06A2-3007B50B6F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106078" y="6294158"/>
              <a:ext cx="992947" cy="360150"/>
            </a:xfrm>
            <a:prstGeom prst="rect">
              <a:avLst/>
            </a:prstGeom>
          </p:spPr>
        </p:pic>
        <p:pic>
          <p:nvPicPr>
            <p:cNvPr id="9" name="Picture 8" descr="A yellow and orange logo&#10;&#10;Description automatically generated">
              <a:extLst>
                <a:ext uri="{FF2B5EF4-FFF2-40B4-BE49-F238E27FC236}">
                  <a16:creationId xmlns:a16="http://schemas.microsoft.com/office/drawing/2014/main" id="{77B58D0F-0F23-E688-7286-9D56CCB906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49307" y="6235638"/>
              <a:ext cx="1448169" cy="506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8690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-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3D89D2D-9F9A-4436-ACCC-12C4EEB6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24F0B9-6491-4428-EFE8-683817A4F3D6}"/>
              </a:ext>
            </a:extLst>
          </p:cNvPr>
          <p:cNvGrpSpPr/>
          <p:nvPr userDrawn="1"/>
        </p:nvGrpSpPr>
        <p:grpSpPr>
          <a:xfrm>
            <a:off x="549307" y="6235638"/>
            <a:ext cx="11382864" cy="506859"/>
            <a:chOff x="549307" y="6235638"/>
            <a:chExt cx="11382864" cy="506859"/>
          </a:xfrm>
        </p:grpSpPr>
        <p:sp>
          <p:nvSpPr>
            <p:cNvPr id="4" name="Text Box 34">
              <a:extLst>
                <a:ext uri="{FF2B5EF4-FFF2-40B4-BE49-F238E27FC236}">
                  <a16:creationId xmlns:a16="http://schemas.microsoft.com/office/drawing/2014/main" id="{6DE9556C-601C-A625-8E9C-D685CD0558F6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3207627" y="6281319"/>
              <a:ext cx="8724544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rIns="45720">
              <a:spAutoFit/>
            </a:bodyPr>
            <a:lstStyle/>
            <a:p>
              <a:pPr algn="l" eaLnBrk="0" hangingPunct="0">
                <a:defRPr/>
              </a:pPr>
              <a:r>
                <a:rPr lang="en-US" sz="1050" dirty="0">
                  <a:latin typeface="Helvetica LT Std"/>
                </a:rPr>
                <a:t>CVE and CWE are sponsored by </a:t>
              </a:r>
              <a:r>
                <a:rPr lang="en-US" sz="1050" dirty="0">
                  <a:latin typeface="Helvetica LT Std"/>
                  <a:hlinkClick r:id="rId2"/>
                </a:rPr>
                <a:t>U.S. Department of Homeland Security</a:t>
              </a:r>
              <a:r>
                <a:rPr lang="en-US" sz="1050" dirty="0">
                  <a:latin typeface="Helvetica LT Std"/>
                </a:rPr>
                <a:t> (DHS) </a:t>
              </a:r>
              <a:r>
                <a:rPr lang="en-US" sz="1050" dirty="0">
                  <a:latin typeface="Helvetica LT Std"/>
                  <a:hlinkClick r:id="rId3"/>
                </a:rPr>
                <a:t>Cybersecurity and Infrastructure Security Agency</a:t>
              </a:r>
              <a:r>
                <a:rPr lang="en-US" sz="1050" dirty="0">
                  <a:latin typeface="Helvetica LT Std"/>
                </a:rPr>
                <a:t> (CISA). Copyright © 1999–2024, </a:t>
              </a:r>
              <a:r>
                <a:rPr lang="en-US" sz="1050" dirty="0">
                  <a:latin typeface="Helvetica LT Std"/>
                  <a:hlinkClick r:id="rId4"/>
                </a:rPr>
                <a:t>The MITRE Corporation</a:t>
              </a:r>
              <a:r>
                <a:rPr lang="en-US" sz="1050" dirty="0">
                  <a:latin typeface="Helvetica LT Std"/>
                </a:rPr>
                <a:t>. CVE, CWE,  and the CVE and CWE logos are trademarks of The MITRE Corporation.</a:t>
              </a:r>
              <a:endParaRPr lang="en-US" altLang="en-US" sz="1050" b="0" u="none" baseline="0" dirty="0">
                <a:solidFill>
                  <a:schemeClr val="tx1"/>
                </a:solidFill>
                <a:latin typeface="Helvetica LT Std"/>
                <a:cs typeface="+mn-cs"/>
              </a:endParaRPr>
            </a:p>
          </p:txBody>
        </p:sp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AE786262-A183-4A27-F5B3-73D0CD4370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106078" y="6294158"/>
              <a:ext cx="992947" cy="360150"/>
            </a:xfrm>
            <a:prstGeom prst="rect">
              <a:avLst/>
            </a:prstGeom>
          </p:spPr>
        </p:pic>
        <p:pic>
          <p:nvPicPr>
            <p:cNvPr id="6" name="Picture 5" descr="A yellow and orange logo&#10;&#10;Description automatically generated">
              <a:extLst>
                <a:ext uri="{FF2B5EF4-FFF2-40B4-BE49-F238E27FC236}">
                  <a16:creationId xmlns:a16="http://schemas.microsoft.com/office/drawing/2014/main" id="{1A59D5F2-3DA5-5D04-F413-02C29950E6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49307" y="6235638"/>
              <a:ext cx="1448169" cy="506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12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0100" y="1162058"/>
            <a:ext cx="11049000" cy="25717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7538" y="1162059"/>
            <a:ext cx="11321562" cy="18609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818" y="1295400"/>
            <a:ext cx="1729468" cy="791415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7782C9A-11A1-4178-A238-6B25283A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109A21-2439-4CFB-9479-D8A7F30FB2A1}"/>
              </a:ext>
            </a:extLst>
          </p:cNvPr>
          <p:cNvSpPr txBox="1"/>
          <p:nvPr/>
        </p:nvSpPr>
        <p:spPr>
          <a:xfrm>
            <a:off x="3070716" y="2220156"/>
            <a:ext cx="608367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MITRE’s mission-driven teams are dedicated to solving problems for a safer world. Through our federally funded R&amp;D centers and public-private partnerships, we work across government to tackle challenges to the safety, stability, and well-being of our nation.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 more </a:t>
            </a:r>
            <a:r>
              <a:rPr lang="en-US"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www.mitre.org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ea typeface="Verdana" pitchFamily="34" charset="0"/>
              <a:cs typeface="Verdana" pitchFamily="34" charset="0"/>
            </a:endParaRPr>
          </a:p>
        </p:txBody>
      </p:sp>
      <p:pic>
        <p:nvPicPr>
          <p:cNvPr id="6" name="Picture 5" descr="Facebook Logo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545" y="4419742"/>
            <a:ext cx="498578" cy="498578"/>
          </a:xfrm>
          <a:prstGeom prst="rect">
            <a:avLst/>
          </a:prstGeom>
        </p:spPr>
      </p:pic>
      <p:pic>
        <p:nvPicPr>
          <p:cNvPr id="15" name="Picture 14" descr="LinkedIn Logo">
            <a:extLst>
              <a:ext uri="{FF2B5EF4-FFF2-40B4-BE49-F238E27FC236}">
                <a16:creationId xmlns:a16="http://schemas.microsoft.com/office/drawing/2014/main" id="{02C622B8-4947-4CAB-8194-8CD6F1245B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63" y="4421381"/>
            <a:ext cx="498578" cy="498578"/>
          </a:xfrm>
          <a:prstGeom prst="rect">
            <a:avLst/>
          </a:prstGeom>
        </p:spPr>
      </p:pic>
      <p:pic>
        <p:nvPicPr>
          <p:cNvPr id="17" name="Picture 16" descr="YouTube Logo">
            <a:extLst>
              <a:ext uri="{FF2B5EF4-FFF2-40B4-BE49-F238E27FC236}">
                <a16:creationId xmlns:a16="http://schemas.microsoft.com/office/drawing/2014/main" id="{74F8B3DA-1668-47E0-836F-3E3BFF70CF2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81" y="4427165"/>
            <a:ext cx="1186209" cy="498578"/>
          </a:xfrm>
          <a:prstGeom prst="rect">
            <a:avLst/>
          </a:prstGeom>
        </p:spPr>
      </p:pic>
      <p:pic>
        <p:nvPicPr>
          <p:cNvPr id="19" name="Picture 18" descr="Twitter Logo">
            <a:extLst>
              <a:ext uri="{FF2B5EF4-FFF2-40B4-BE49-F238E27FC236}">
                <a16:creationId xmlns:a16="http://schemas.microsoft.com/office/drawing/2014/main" id="{72F06D0D-7B3F-44C8-895A-1F35137BDE6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514" y="4419742"/>
            <a:ext cx="498578" cy="49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0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82BF51-56C6-45DE-975B-E54B78AB8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448" y="365760"/>
            <a:ext cx="11236721" cy="75025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>
              <a:lnSpc>
                <a:spcPts val="32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798B9-CA6E-4EEF-AFEA-D99321F30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449" y="1371601"/>
            <a:ext cx="11236720" cy="4794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08269" lvl="0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 dirty="0"/>
              <a:t>Edit Master text styles</a:t>
            </a:r>
          </a:p>
          <a:p>
            <a:pPr marL="686216" lvl="1" indent="-304046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Char char="–"/>
            </a:pPr>
            <a:r>
              <a:rPr lang="en-US" dirty="0"/>
              <a:t>Second level</a:t>
            </a:r>
          </a:p>
          <a:p>
            <a:pPr marL="994485" lvl="2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</a:pPr>
            <a:r>
              <a:rPr lang="en-US" dirty="0"/>
              <a:t>Third level</a:t>
            </a:r>
          </a:p>
        </p:txBody>
      </p:sp>
      <p:sp>
        <p:nvSpPr>
          <p:cNvPr id="10" name="Rectangle 9" descr="Artifact">
            <a:extLst>
              <a:ext uri="{FF2B5EF4-FFF2-40B4-BE49-F238E27FC236}">
                <a16:creationId xmlns:a16="http://schemas.microsoft.com/office/drawing/2014/main" id="{76AE87BA-EAF2-4F85-A4C6-431AB731984B}"/>
              </a:ext>
            </a:extLst>
          </p:cNvPr>
          <p:cNvSpPr/>
          <p:nvPr/>
        </p:nvSpPr>
        <p:spPr bwMode="auto">
          <a:xfrm>
            <a:off x="81483" y="1"/>
            <a:ext cx="99586" cy="1219200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618" tIns="60809" rIns="121618" bIns="60809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6185" rtl="0" eaLnBrk="0" fontAlgn="base" latinLnBrk="0" hangingPunct="0">
              <a:lnSpc>
                <a:spcPts val="3325"/>
              </a:lnSpc>
              <a:spcBef>
                <a:spcPct val="0"/>
              </a:spcBef>
              <a:spcAft>
                <a:spcPts val="133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2394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 descr="Artifact">
            <a:extLst>
              <a:ext uri="{FF2B5EF4-FFF2-40B4-BE49-F238E27FC236}">
                <a16:creationId xmlns:a16="http://schemas.microsoft.com/office/drawing/2014/main" id="{B6C3F526-F252-41AB-A61C-F10A1CF2B122}"/>
              </a:ext>
            </a:extLst>
          </p:cNvPr>
          <p:cNvSpPr/>
          <p:nvPr/>
        </p:nvSpPr>
        <p:spPr bwMode="auto">
          <a:xfrm>
            <a:off x="81483" y="1371601"/>
            <a:ext cx="99586" cy="5486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618" tIns="60809" rIns="121618" bIns="60809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6185" rtl="0" eaLnBrk="0" fontAlgn="base" latinLnBrk="0" hangingPunct="0">
              <a:lnSpc>
                <a:spcPts val="3325"/>
              </a:lnSpc>
              <a:spcBef>
                <a:spcPct val="0"/>
              </a:spcBef>
              <a:spcAft>
                <a:spcPts val="133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2394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Rectangle 12" descr="Artifact">
            <a:extLst>
              <a:ext uri="{FF2B5EF4-FFF2-40B4-BE49-F238E27FC236}">
                <a16:creationId xmlns:a16="http://schemas.microsoft.com/office/drawing/2014/main" id="{0FC1AD13-1188-4710-AA4D-CAD582AF814C}"/>
              </a:ext>
            </a:extLst>
          </p:cNvPr>
          <p:cNvSpPr/>
          <p:nvPr userDrawn="1"/>
        </p:nvSpPr>
        <p:spPr bwMode="auto">
          <a:xfrm>
            <a:off x="81483" y="1"/>
            <a:ext cx="99586" cy="12192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618" tIns="60809" rIns="121618" bIns="60809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6185" rtl="0" eaLnBrk="0" fontAlgn="base" latinLnBrk="0" hangingPunct="0">
              <a:lnSpc>
                <a:spcPts val="3325"/>
              </a:lnSpc>
              <a:spcBef>
                <a:spcPct val="0"/>
              </a:spcBef>
              <a:spcAft>
                <a:spcPts val="133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2394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 descr="Artifact">
            <a:extLst>
              <a:ext uri="{FF2B5EF4-FFF2-40B4-BE49-F238E27FC236}">
                <a16:creationId xmlns:a16="http://schemas.microsoft.com/office/drawing/2014/main" id="{33566D52-4B10-4869-BC77-6B0630C04620}"/>
              </a:ext>
            </a:extLst>
          </p:cNvPr>
          <p:cNvSpPr/>
          <p:nvPr userDrawn="1"/>
        </p:nvSpPr>
        <p:spPr bwMode="auto">
          <a:xfrm>
            <a:off x="81483" y="1371601"/>
            <a:ext cx="99586" cy="5486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618" tIns="60809" rIns="121618" bIns="60809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6185" rtl="0" eaLnBrk="0" fontAlgn="base" latinLnBrk="0" hangingPunct="0">
              <a:lnSpc>
                <a:spcPts val="3325"/>
              </a:lnSpc>
              <a:spcBef>
                <a:spcPct val="0"/>
              </a:spcBef>
              <a:spcAft>
                <a:spcPts val="133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2394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16" name="Straight Connector 15" descr="Artifact">
            <a:extLst>
              <a:ext uri="{FF2B5EF4-FFF2-40B4-BE49-F238E27FC236}">
                <a16:creationId xmlns:a16="http://schemas.microsoft.com/office/drawing/2014/main" id="{8E84DD11-8C76-4BBF-8684-CF89C69047E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16449" y="1242752"/>
            <a:ext cx="1123672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7132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5" r:id="rId3"/>
    <p:sldLayoutId id="2147483660" r:id="rId4"/>
    <p:sldLayoutId id="2147483661" r:id="rId5"/>
    <p:sldLayoutId id="2147483662" r:id="rId6"/>
    <p:sldLayoutId id="2147483663" r:id="rId7"/>
    <p:sldLayoutId id="2147483664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b="1" kern="120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394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39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asummers@mitre.org" TargetMode="External"/><Relationship Id="rId2" Type="http://schemas.openxmlformats.org/officeDocument/2006/relationships/hyperlink" Target="https://github.com/Root-Cause-Mapping-Working-Group/RCM-W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erin.alexander@cisa.dhs.gov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erin.alexander@cisa.dhs.gov" TargetMode="External"/><Relationship Id="rId2" Type="http://schemas.openxmlformats.org/officeDocument/2006/relationships/hyperlink" Target="mailto:asummers@mitre.or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we.mitre.org/documents/cwe_usage/guidanc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495207-35DE-46E2-B7DB-F31265C44A28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>
            <a:normAutofit/>
          </a:bodyPr>
          <a:lstStyle/>
          <a:p>
            <a:r>
              <a:rPr lang="en-US" dirty="0"/>
              <a:t>Root Cause Mapping Working Group (RCM WG)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C64448E-58F0-47AA-B058-D0CEF188B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164" y="2568943"/>
            <a:ext cx="9627524" cy="389923"/>
          </a:xfrm>
        </p:spPr>
        <p:txBody>
          <a:bodyPr/>
          <a:lstStyle/>
          <a:p>
            <a:r>
              <a:rPr lang="en-US" dirty="0"/>
              <a:t>May 22, 2024</a:t>
            </a:r>
          </a:p>
          <a:p>
            <a:endParaRPr lang="en-US" dirty="0"/>
          </a:p>
          <a:p>
            <a:r>
              <a:rPr lang="en-US" dirty="0"/>
              <a:t>Alec Summers, Chair</a:t>
            </a:r>
          </a:p>
          <a:p>
            <a:r>
              <a:rPr lang="en-US" dirty="0"/>
              <a:t>Erin Alexander, Co-Chair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E2809-7AAC-4377-881A-13E670C8C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1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469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A01C3-D80F-4FAC-740A-2CC2644FF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25 Data Quality /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1531F-6BE5-59CE-FEEF-39FE0AFB9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8451" y="1371601"/>
            <a:ext cx="8334717" cy="4794737"/>
          </a:xfrm>
        </p:spPr>
        <p:txBody>
          <a:bodyPr/>
          <a:lstStyle/>
          <a:p>
            <a:pPr marL="308269" marR="0" lvl="0" indent="-308269" algn="l" defTabSz="121618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98"/>
              </a:spcAft>
              <a:buClr>
                <a:srgbClr val="005F9E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CWE team’s “remapping” effort </a:t>
            </a:r>
            <a:r>
              <a:rPr lang="en-US" sz="2200" dirty="0">
                <a:solidFill>
                  <a:prstClr val="black"/>
                </a:solidFill>
              </a:rPr>
              <a:t>aims to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 and address inaccurate / imprecise CWE mappings in the dataset</a:t>
            </a:r>
          </a:p>
          <a:p>
            <a:pPr marL="686216" marR="0" lvl="1" indent="-304046" algn="l" defTabSz="121618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98"/>
              </a:spcAft>
              <a:buClr>
                <a:srgbClr val="005F9E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Validating the entire mapping dataset is implausible. To help establish a baseline: </a:t>
            </a:r>
          </a:p>
          <a:p>
            <a:pPr marL="686216" marR="0" lvl="1" indent="-304046" algn="l" defTabSz="121618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98"/>
              </a:spcAft>
              <a:buClr>
                <a:srgbClr val="005F9E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the team identified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7,466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CVE Records for manual verification based on automated keyword search matching results that indicated likely errors able to be resolved before publication, and mappings to high-level CWE Classes</a:t>
            </a:r>
          </a:p>
          <a:p>
            <a:pPr marL="686216" marR="0" lvl="1" indent="-304046" algn="l" defTabSz="121618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98"/>
              </a:spcAft>
              <a:buClr>
                <a:srgbClr val="005F9E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5,347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(71.6%) CVE Records were re-mapped accurately to CWEs</a:t>
            </a:r>
          </a:p>
          <a:p>
            <a:pPr marL="686216" marR="0" lvl="1" indent="-304046" algn="l" defTabSz="121618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98"/>
              </a:spcAft>
              <a:buClr>
                <a:srgbClr val="005F9E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Percentage of inaccurate mappings outside of the manually reviewed subset is unknown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D416F-3485-4DA7-57D6-C3004072A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10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02E4ED-EE7B-5E7E-782F-2FCE0212433B}"/>
              </a:ext>
            </a:extLst>
          </p:cNvPr>
          <p:cNvSpPr/>
          <p:nvPr/>
        </p:nvSpPr>
        <p:spPr>
          <a:xfrm>
            <a:off x="515350" y="2279915"/>
            <a:ext cx="2983175" cy="298317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Pie 6">
            <a:extLst>
              <a:ext uri="{FF2B5EF4-FFF2-40B4-BE49-F238E27FC236}">
                <a16:creationId xmlns:a16="http://schemas.microsoft.com/office/drawing/2014/main" id="{84D0D5E9-D09B-E8F3-7132-AF18162B4838}"/>
              </a:ext>
            </a:extLst>
          </p:cNvPr>
          <p:cNvSpPr/>
          <p:nvPr/>
        </p:nvSpPr>
        <p:spPr>
          <a:xfrm>
            <a:off x="510282" y="2274847"/>
            <a:ext cx="2988243" cy="2988243"/>
          </a:xfrm>
          <a:prstGeom prst="pie">
            <a:avLst>
              <a:gd name="adj1" fmla="val 605292"/>
              <a:gd name="adj2" fmla="val 19577374"/>
            </a:avLst>
          </a:prstGeom>
          <a:solidFill>
            <a:schemeClr val="tx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00" b="1" dirty="0">
              <a:solidFill>
                <a:schemeClr val="bg1"/>
              </a:solidFill>
            </a:endParaRPr>
          </a:p>
          <a:p>
            <a:endParaRPr lang="en-US" sz="400" b="1" dirty="0">
              <a:solidFill>
                <a:schemeClr val="bg1"/>
              </a:solidFill>
            </a:endParaRPr>
          </a:p>
          <a:p>
            <a:endParaRPr lang="en-US" sz="4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2023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Top 25</a:t>
            </a:r>
          </a:p>
          <a:p>
            <a:endParaRPr lang="en-US" sz="700" b="1" dirty="0">
              <a:solidFill>
                <a:schemeClr val="bg1"/>
              </a:solidFill>
            </a:endParaRPr>
          </a:p>
          <a:p>
            <a:pPr algn="ctr"/>
            <a:endParaRPr lang="en-US" sz="700" b="1" dirty="0">
              <a:solidFill>
                <a:schemeClr val="bg1"/>
              </a:solidFill>
            </a:endParaRPr>
          </a:p>
          <a:p>
            <a:pPr algn="ctr"/>
            <a:endParaRPr lang="en-US" sz="700" b="1" dirty="0">
              <a:solidFill>
                <a:schemeClr val="bg1"/>
              </a:solidFill>
            </a:endParaRPr>
          </a:p>
          <a:p>
            <a:pPr algn="ctr"/>
            <a:endParaRPr lang="en-US" sz="600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43,996 CVE Records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FE793A-9550-D7C4-04E2-8F458F0E6126}"/>
              </a:ext>
            </a:extLst>
          </p:cNvPr>
          <p:cNvCxnSpPr>
            <a:cxnSpLocks/>
          </p:cNvCxnSpPr>
          <p:nvPr/>
        </p:nvCxnSpPr>
        <p:spPr>
          <a:xfrm flipH="1">
            <a:off x="2971800" y="3429000"/>
            <a:ext cx="834887" cy="148590"/>
          </a:xfrm>
          <a:prstGeom prst="straightConnector1">
            <a:avLst/>
          </a:prstGeom>
          <a:ln w="920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277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72361-BA20-CB78-11C9-FD3E31E9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2023 CWE Top 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B6369-3512-5F00-5DF0-08A329F9D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11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958BC6A-3C96-A1B1-D263-71F96A7D1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68" y="1266742"/>
            <a:ext cx="7772400" cy="4947214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563CDBE-DB27-6375-D689-41B78D98A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979" y="1931670"/>
            <a:ext cx="4213760" cy="3985106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77DBDEEA-2621-BA4F-8357-377C69A24BB9}"/>
              </a:ext>
            </a:extLst>
          </p:cNvPr>
          <p:cNvSpPr/>
          <p:nvPr/>
        </p:nvSpPr>
        <p:spPr>
          <a:xfrm rot="5400000">
            <a:off x="11330097" y="6021791"/>
            <a:ext cx="880110" cy="54117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etc.</a:t>
            </a:r>
            <a:endParaRPr lang="en-US" b="1" dirty="0"/>
          </a:p>
        </p:txBody>
      </p:sp>
      <p:pic>
        <p:nvPicPr>
          <p:cNvPr id="11" name="Picture 10" descr="A blue circle with white text and a red border&#10;&#10;Description automatically generated">
            <a:extLst>
              <a:ext uri="{FF2B5EF4-FFF2-40B4-BE49-F238E27FC236}">
                <a16:creationId xmlns:a16="http://schemas.microsoft.com/office/drawing/2014/main" id="{B2DE010B-310D-6152-CF7E-ED7EF3272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1435100" cy="1155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B20C86-6B82-D42C-84ED-6D1E11AE9926}"/>
              </a:ext>
            </a:extLst>
          </p:cNvPr>
          <p:cNvSpPr txBox="1"/>
          <p:nvPr/>
        </p:nvSpPr>
        <p:spPr>
          <a:xfrm>
            <a:off x="7269480" y="365760"/>
            <a:ext cx="4134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ym typeface="Wingdings" pitchFamily="2" charset="2"/>
              </a:rPr>
              <a:t> </a:t>
            </a:r>
            <a:r>
              <a:rPr lang="en-US" b="1" dirty="0"/>
              <a:t>Click this icon in the top right corner of any CWE page to be taken to Top 25 info </a:t>
            </a:r>
          </a:p>
        </p:txBody>
      </p:sp>
    </p:spTree>
    <p:extLst>
      <p:ext uri="{BB962C8B-B14F-4D97-AF65-F5344CB8AC3E}">
        <p14:creationId xmlns:p14="http://schemas.microsoft.com/office/powerpoint/2010/main" val="3025458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30894-065B-3AFB-852F-8B10B466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2024 CWE Top 25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3A978-767E-4BF6-EA88-FBF8E00F3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Publication likely Late Sept / Early Oct 2024</a:t>
            </a:r>
          </a:p>
          <a:p>
            <a:endParaRPr lang="en-US" dirty="0"/>
          </a:p>
          <a:p>
            <a:r>
              <a:rPr lang="en-US" dirty="0"/>
              <a:t>We plan to leverage the community this year in maximizing data quality in calculating the Top 25</a:t>
            </a:r>
          </a:p>
          <a:p>
            <a:pPr lvl="1"/>
            <a:r>
              <a:rPr lang="en-US" dirty="0"/>
              <a:t>In line with CVE Program goal of federating CVE Record data enrichment</a:t>
            </a:r>
          </a:p>
          <a:p>
            <a:pPr lvl="1"/>
            <a:endParaRPr lang="en-US" dirty="0"/>
          </a:p>
          <a:p>
            <a:r>
              <a:rPr lang="en-US" dirty="0"/>
              <a:t>Planning underway, may look like:</a:t>
            </a:r>
          </a:p>
          <a:p>
            <a:pPr lvl="1"/>
            <a:r>
              <a:rPr lang="en-US" dirty="0"/>
              <a:t>Asking CNAs and community members to help (e.g., review mappings, suggest changes, etc.)</a:t>
            </a:r>
          </a:p>
          <a:p>
            <a:pPr lvl="1"/>
            <a:endParaRPr lang="en-US" dirty="0"/>
          </a:p>
          <a:p>
            <a:r>
              <a:rPr lang="en-US" dirty="0"/>
              <a:t>Thoughts?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D6A1B-EF1B-37FB-A0C1-D2791E02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12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07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4E515-6322-F5C5-9800-B5DAB223520B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/>
              <a:t>Agenda Planning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9CC42-4D6C-2EDF-B531-A258B8139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13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36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75670-1074-A5C7-68F0-84612E327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C60C6-15F4-D754-B76F-4A027DFA1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time…</a:t>
            </a:r>
          </a:p>
          <a:p>
            <a:endParaRPr lang="en-US" dirty="0"/>
          </a:p>
          <a:p>
            <a:pPr lvl="1"/>
            <a:r>
              <a:rPr lang="en-US" b="1" dirty="0"/>
              <a:t>Mapping examples </a:t>
            </a:r>
            <a:r>
              <a:rPr lang="en-US" dirty="0"/>
              <a:t>– individual challenges people are facing?</a:t>
            </a:r>
          </a:p>
          <a:p>
            <a:pPr lvl="2"/>
            <a:r>
              <a:rPr lang="en-US" dirty="0"/>
              <a:t>Working through case study examples (e.g., new </a:t>
            </a:r>
            <a:r>
              <a:rPr lang="en-US" dirty="0" err="1"/>
              <a:t>vuls</a:t>
            </a:r>
            <a:r>
              <a:rPr lang="en-US" dirty="0"/>
              <a:t>, old </a:t>
            </a:r>
            <a:r>
              <a:rPr lang="en-US" dirty="0" err="1"/>
              <a:t>vuls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Volunteers for next time?</a:t>
            </a:r>
          </a:p>
          <a:p>
            <a:pPr lvl="2"/>
            <a:r>
              <a:rPr lang="en-US" dirty="0"/>
              <a:t>Feed CWE Website guidance page / point to new GitHub repo of examples</a:t>
            </a:r>
          </a:p>
          <a:p>
            <a:pPr marL="377947" lvl="1" indent="0">
              <a:buNone/>
            </a:pPr>
            <a:endParaRPr lang="en-US" dirty="0"/>
          </a:p>
          <a:p>
            <a:pPr lvl="1"/>
            <a:r>
              <a:rPr lang="en-US" b="1" dirty="0"/>
              <a:t>Capability building / testing </a:t>
            </a:r>
          </a:p>
          <a:p>
            <a:pPr lvl="2"/>
            <a:r>
              <a:rPr lang="en-US" dirty="0"/>
              <a:t>Exploring existing capabilities for RCM support (e.g., </a:t>
            </a:r>
            <a:r>
              <a:rPr lang="en-US" dirty="0" err="1"/>
              <a:t>Merysol</a:t>
            </a:r>
            <a:r>
              <a:rPr lang="en-US" dirty="0"/>
              <a:t> CWE Advisor Tool, others)</a:t>
            </a:r>
          </a:p>
          <a:p>
            <a:pPr lvl="2"/>
            <a:r>
              <a:rPr lang="en-US" dirty="0"/>
              <a:t>Other development opportunities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CE49F-FD05-1D90-4370-974E0DB3D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14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551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5BE9-6670-E617-C28B-CB16FDA60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6758F-4FD4-E555-EC5F-340562888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Communications channels established</a:t>
            </a:r>
          </a:p>
          <a:p>
            <a:pPr lvl="1"/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https://github.com/Root-Cause-Mapping-Working-Group/RCM-WG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Meeting slides, draft one-pager &amp; charter – please provide feedback</a:t>
            </a:r>
          </a:p>
          <a:p>
            <a:pPr lvl="1"/>
            <a:r>
              <a:rPr lang="en-US" dirty="0"/>
              <a:t>Slack Channel: </a:t>
            </a:r>
          </a:p>
          <a:p>
            <a:pPr lvl="2"/>
            <a:r>
              <a:rPr lang="en-US" dirty="0"/>
              <a:t>For access, contact </a:t>
            </a:r>
            <a:r>
              <a:rPr lang="en-US" dirty="0">
                <a:hlinkClick r:id="rId3"/>
              </a:rPr>
              <a:t>asummers@mitre.org</a:t>
            </a:r>
            <a:r>
              <a:rPr lang="en-US" dirty="0"/>
              <a:t> or </a:t>
            </a:r>
            <a:r>
              <a:rPr lang="en-US" dirty="0">
                <a:hlinkClick r:id="rId4"/>
              </a:rPr>
              <a:t>erin.alexander@cisa.dhs.gov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r>
              <a:rPr lang="en-US" dirty="0"/>
              <a:t>Please continue to network about this effort </a:t>
            </a:r>
          </a:p>
          <a:p>
            <a:pPr lvl="1"/>
            <a:r>
              <a:rPr lang="en-US" dirty="0"/>
              <a:t>Happy to onboard new members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1874E-C0C6-7115-4F6C-AEEC362CC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15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939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FC81-0054-71A1-F2E8-C85E320F1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106D1-8911-42F3-EFFF-026DD21F4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449" y="1371601"/>
            <a:ext cx="11236720" cy="4966446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  <a:p>
            <a:pPr marL="382170" lvl="1" indent="0">
              <a:buNone/>
            </a:pPr>
            <a:endParaRPr lang="en-US" dirty="0"/>
          </a:p>
          <a:p>
            <a:r>
              <a:rPr lang="en-US" dirty="0">
                <a:hlinkClick r:id="rId2"/>
              </a:rPr>
              <a:t>asummers@mitre.org</a:t>
            </a:r>
            <a:r>
              <a:rPr lang="en-US" dirty="0"/>
              <a:t> &amp; </a:t>
            </a:r>
            <a:r>
              <a:rPr lang="en-US" dirty="0">
                <a:hlinkClick r:id="rId3"/>
              </a:rPr>
              <a:t>erin.alexander@cisa.dhs.gov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424DE-9018-275F-6BCD-A32F542E8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16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347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10AF7-4364-A5DB-CF97-7B006A36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(1:00–1:50 PM EDT)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7D369-07B7-6442-EAA7-C4CC49EB3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Welcome!</a:t>
            </a:r>
          </a:p>
          <a:p>
            <a:endParaRPr lang="en-US" dirty="0"/>
          </a:p>
          <a:p>
            <a:r>
              <a:rPr lang="en-US" dirty="0"/>
              <a:t>Main Items:</a:t>
            </a:r>
          </a:p>
          <a:p>
            <a:pPr lvl="1"/>
            <a:r>
              <a:rPr lang="en-US" dirty="0"/>
              <a:t>New feedback on CWE RCM guidance/labeling</a:t>
            </a:r>
          </a:p>
          <a:p>
            <a:pPr lvl="1"/>
            <a:r>
              <a:rPr lang="en-US" dirty="0"/>
              <a:t>2024 Top 25 overview and discussion</a:t>
            </a:r>
          </a:p>
          <a:p>
            <a:pPr lvl="1"/>
            <a:r>
              <a:rPr lang="en-US" dirty="0"/>
              <a:t>Agenda Planning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Adjourn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47B8B-7D46-B757-E94A-E27C8DF16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2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2CB14CD-5419-DE96-0E2D-F8712F550FE2}"/>
              </a:ext>
            </a:extLst>
          </p:cNvPr>
          <p:cNvSpPr/>
          <p:nvPr/>
        </p:nvSpPr>
        <p:spPr>
          <a:xfrm>
            <a:off x="7669529" y="194310"/>
            <a:ext cx="3200659" cy="85883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meeting is being recorded</a:t>
            </a:r>
          </a:p>
        </p:txBody>
      </p:sp>
    </p:spTree>
    <p:extLst>
      <p:ext uri="{BB962C8B-B14F-4D97-AF65-F5344CB8AC3E}">
        <p14:creationId xmlns:p14="http://schemas.microsoft.com/office/powerpoint/2010/main" val="2469304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63D0-558C-CFB1-E714-BE68C4E0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 Mapping Labels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9482F-8116-F08B-BA9C-1807F5AD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4" y="130905"/>
            <a:ext cx="1765676" cy="252626"/>
          </a:xfrm>
        </p:spPr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3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6" name="Picture 5" descr="A close-up of a form&#10;&#10;Description automatically generated">
            <a:extLst>
              <a:ext uri="{FF2B5EF4-FFF2-40B4-BE49-F238E27FC236}">
                <a16:creationId xmlns:a16="http://schemas.microsoft.com/office/drawing/2014/main" id="{896AF1FE-EE42-AC36-52BB-8E1FDAEA0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83" b="45316"/>
          <a:stretch/>
        </p:blipFill>
        <p:spPr>
          <a:xfrm>
            <a:off x="4267628" y="1512594"/>
            <a:ext cx="6309235" cy="812839"/>
          </a:xfrm>
          <a:prstGeom prst="rect">
            <a:avLst/>
          </a:prstGeom>
        </p:spPr>
      </p:pic>
      <p:pic>
        <p:nvPicPr>
          <p:cNvPr id="8" name="Picture 7" descr="A close up of a white box&#10;&#10;Description automatically generated">
            <a:extLst>
              <a:ext uri="{FF2B5EF4-FFF2-40B4-BE49-F238E27FC236}">
                <a16:creationId xmlns:a16="http://schemas.microsoft.com/office/drawing/2014/main" id="{98B992F1-7EF6-B44E-510E-1F452B380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628" y="2480677"/>
            <a:ext cx="6309235" cy="1030279"/>
          </a:xfrm>
          <a:prstGeom prst="rect">
            <a:avLst/>
          </a:prstGeom>
        </p:spPr>
      </p:pic>
      <p:pic>
        <p:nvPicPr>
          <p:cNvPr id="10" name="Picture 9" descr="A close-up of a sign&#10;&#10;Description automatically generated">
            <a:extLst>
              <a:ext uri="{FF2B5EF4-FFF2-40B4-BE49-F238E27FC236}">
                <a16:creationId xmlns:a16="http://schemas.microsoft.com/office/drawing/2014/main" id="{F12671C6-5CBA-CA0E-4B67-D7805CBAF2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35"/>
          <a:stretch/>
        </p:blipFill>
        <p:spPr>
          <a:xfrm>
            <a:off x="4267629" y="3954924"/>
            <a:ext cx="6309235" cy="1099813"/>
          </a:xfrm>
          <a:prstGeom prst="rect">
            <a:avLst/>
          </a:prstGeom>
        </p:spPr>
      </p:pic>
      <p:pic>
        <p:nvPicPr>
          <p:cNvPr id="16" name="Picture 15" descr="A close-up of a white rectangular object&#10;&#10;Description automatically generated">
            <a:extLst>
              <a:ext uri="{FF2B5EF4-FFF2-40B4-BE49-F238E27FC236}">
                <a16:creationId xmlns:a16="http://schemas.microsoft.com/office/drawing/2014/main" id="{172E3B07-FE96-B8CF-F3A2-D8DE2CA23F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600"/>
          <a:stretch/>
        </p:blipFill>
        <p:spPr>
          <a:xfrm>
            <a:off x="4267629" y="5093907"/>
            <a:ext cx="6309235" cy="1120236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B73746B3-9F73-B9C1-4960-F47D2CC2D6D7}"/>
              </a:ext>
            </a:extLst>
          </p:cNvPr>
          <p:cNvSpPr/>
          <p:nvPr/>
        </p:nvSpPr>
        <p:spPr>
          <a:xfrm rot="10800000">
            <a:off x="7321154" y="2055957"/>
            <a:ext cx="776062" cy="22591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0D5B6B3-BF18-7385-DC62-1A5353B0F0DF}"/>
              </a:ext>
            </a:extLst>
          </p:cNvPr>
          <p:cNvSpPr/>
          <p:nvPr/>
        </p:nvSpPr>
        <p:spPr>
          <a:xfrm rot="10800000">
            <a:off x="7321154" y="3016296"/>
            <a:ext cx="776062" cy="22591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C8369FF-DBE8-BDE2-6F98-A755CFF0119F}"/>
              </a:ext>
            </a:extLst>
          </p:cNvPr>
          <p:cNvSpPr/>
          <p:nvPr/>
        </p:nvSpPr>
        <p:spPr>
          <a:xfrm rot="10800000">
            <a:off x="7321155" y="5680920"/>
            <a:ext cx="776062" cy="22591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78072666-52ED-F059-E03A-AD358E9E3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418" y="1346531"/>
            <a:ext cx="2259435" cy="222708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05E21C2D-7139-AF8A-2948-4F713A8DD382}"/>
              </a:ext>
            </a:extLst>
          </p:cNvPr>
          <p:cNvSpPr/>
          <p:nvPr/>
        </p:nvSpPr>
        <p:spPr>
          <a:xfrm rot="10800000">
            <a:off x="10090772" y="4570840"/>
            <a:ext cx="704344" cy="197224"/>
          </a:xfrm>
          <a:prstGeom prst="rightArrow">
            <a:avLst>
              <a:gd name="adj1" fmla="val 57935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1EC341DA-A4C9-2029-27B3-142112D4A3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2867" y="4090883"/>
            <a:ext cx="1636536" cy="17711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0BC728-CCC9-B60B-2E12-F513378EB0E6}"/>
              </a:ext>
            </a:extLst>
          </p:cNvPr>
          <p:cNvSpPr txBox="1"/>
          <p:nvPr/>
        </p:nvSpPr>
        <p:spPr>
          <a:xfrm>
            <a:off x="1334061" y="5862071"/>
            <a:ext cx="201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Actionable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A367D2-76CC-9158-BCB9-ABB991C7404F}"/>
              </a:ext>
            </a:extLst>
          </p:cNvPr>
          <p:cNvCxnSpPr/>
          <p:nvPr/>
        </p:nvCxnSpPr>
        <p:spPr>
          <a:xfrm>
            <a:off x="616448" y="3728299"/>
            <a:ext cx="108673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779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6BCC0-36CD-1A4B-6A2F-C1C0244AB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C91E9-41AE-CF7E-DD65-07EC060D1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CWE 7.0 schema update added “Mapping_Notes” element</a:t>
            </a:r>
          </a:p>
          <a:p>
            <a:pPr lvl="1"/>
            <a:r>
              <a:rPr lang="en-US" dirty="0"/>
              <a:t>Contains support for details including Usage, Rationale, Comments, Reasons, and Suggestions fields for vulnerability mapping efforts. E.g., CWE-20: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EBC9A-1C29-480D-6640-C04EC2F8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4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8" name="Picture 7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748AF36C-ED65-9272-FDC9-D77B19998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31" y="2611997"/>
            <a:ext cx="11765995" cy="403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97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924E-BA5B-EB37-27E3-2EDF3EAD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A4E58-D133-CC6E-9DAD-BE9D5EFD1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https://cwe.mitre.org/documents/cwe_usage/guidance.html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8BF33-5717-2F5C-086F-B7E61F3BB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5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48E599-FAD0-2029-FAD5-DA5D3676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07" y="1673771"/>
            <a:ext cx="3802993" cy="351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artoon of bugs with a flashlight&#10;&#10;Description automatically generated">
            <a:extLst>
              <a:ext uri="{FF2B5EF4-FFF2-40B4-BE49-F238E27FC236}">
                <a16:creationId xmlns:a16="http://schemas.microsoft.com/office/drawing/2014/main" id="{7237596D-A531-D28C-1EF1-6A488E824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925" y="1964243"/>
            <a:ext cx="3009406" cy="292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81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1A0F0-CF4C-478F-9AB1-63F5D0C96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into Current Activity </a:t>
            </a:r>
          </a:p>
        </p:txBody>
      </p:sp>
      <p:pic>
        <p:nvPicPr>
          <p:cNvPr id="6" name="Content Placeholder 5" descr="A graph of a number of green and orange bars&#10;&#10;Description automatically generated">
            <a:extLst>
              <a:ext uri="{FF2B5EF4-FFF2-40B4-BE49-F238E27FC236}">
                <a16:creationId xmlns:a16="http://schemas.microsoft.com/office/drawing/2014/main" id="{385ED974-4D45-690D-4383-900445F31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7410" y="1266074"/>
            <a:ext cx="6693329" cy="48580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26E5A-10A8-7A7A-1462-1717DF13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6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D62B9-DCCC-AEF7-5776-504095AA5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540596"/>
              </p:ext>
            </p:extLst>
          </p:nvPr>
        </p:nvGraphicFramePr>
        <p:xfrm>
          <a:off x="338608" y="1942504"/>
          <a:ext cx="486457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441">
                  <a:extLst>
                    <a:ext uri="{9D8B030D-6E8A-4147-A177-3AD203B41FA5}">
                      <a16:colId xmlns:a16="http://schemas.microsoft.com/office/drawing/2014/main" val="3660498503"/>
                    </a:ext>
                  </a:extLst>
                </a:gridCol>
                <a:gridCol w="641696">
                  <a:extLst>
                    <a:ext uri="{9D8B030D-6E8A-4147-A177-3AD203B41FA5}">
                      <a16:colId xmlns:a16="http://schemas.microsoft.com/office/drawing/2014/main" val="4194572209"/>
                    </a:ext>
                  </a:extLst>
                </a:gridCol>
                <a:gridCol w="602431">
                  <a:extLst>
                    <a:ext uri="{9D8B030D-6E8A-4147-A177-3AD203B41FA5}">
                      <a16:colId xmlns:a16="http://schemas.microsoft.com/office/drawing/2014/main" val="1102358754"/>
                    </a:ext>
                  </a:extLst>
                </a:gridCol>
                <a:gridCol w="683969">
                  <a:extLst>
                    <a:ext uri="{9D8B030D-6E8A-4147-A177-3AD203B41FA5}">
                      <a16:colId xmlns:a16="http://schemas.microsoft.com/office/drawing/2014/main" val="3781869419"/>
                    </a:ext>
                  </a:extLst>
                </a:gridCol>
                <a:gridCol w="776835">
                  <a:extLst>
                    <a:ext uri="{9D8B030D-6E8A-4147-A177-3AD203B41FA5}">
                      <a16:colId xmlns:a16="http://schemas.microsoft.com/office/drawing/2014/main" val="3240654856"/>
                    </a:ext>
                  </a:extLst>
                </a:gridCol>
                <a:gridCol w="683492">
                  <a:extLst>
                    <a:ext uri="{9D8B030D-6E8A-4147-A177-3AD203B41FA5}">
                      <a16:colId xmlns:a16="http://schemas.microsoft.com/office/drawing/2014/main" val="2763764066"/>
                    </a:ext>
                  </a:extLst>
                </a:gridCol>
                <a:gridCol w="740708">
                  <a:extLst>
                    <a:ext uri="{9D8B030D-6E8A-4147-A177-3AD203B41FA5}">
                      <a16:colId xmlns:a16="http://schemas.microsoft.com/office/drawing/2014/main" val="2608976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TotMaps</a:t>
                      </a:r>
                      <a:endParaRPr lang="en-US" sz="8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TotUniq</a:t>
                      </a:r>
                      <a:endParaRPr lang="en-US" sz="8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Allowed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Allowed-w/Review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Discouraged</a:t>
                      </a:r>
                      <a:endParaRPr lang="en-US" sz="8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Prohibited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2337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ICS-CERT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8033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GitHub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8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Red Hat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1694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Huntr</a:t>
                      </a:r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1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wpscan</a:t>
                      </a:r>
                      <a:endParaRPr lang="en-US" sz="9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5017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patchstack</a:t>
                      </a:r>
                      <a:endParaRPr lang="en-US" sz="9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0370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adobe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599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zdi</a:t>
                      </a:r>
                      <a:endParaRPr lang="en-US" sz="9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770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767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612C-1FCF-9E0A-6E1E-25A6D28E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Discussion &amp; Feedback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9C0CF-387E-DCDE-2B8A-DB4EB4BD5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Mapping Labels</a:t>
            </a:r>
          </a:p>
          <a:p>
            <a:r>
              <a:rPr lang="en-US" dirty="0"/>
              <a:t>Mapping Notes</a:t>
            </a:r>
          </a:p>
          <a:p>
            <a:r>
              <a:rPr lang="en-US" dirty="0"/>
              <a:t>What challenges are you facing right now?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E0AC1-74EC-E47E-8F04-ADF2AAA91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7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926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4E515-6322-F5C5-9800-B5DAB223520B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/>
              <a:t>2024 Top 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9CC42-4D6C-2EDF-B531-A258B8139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8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2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58FA-737C-F77B-6942-E1B7BFDCE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25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F6886-4492-98E9-6F8C-5D941123A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449" y="1371602"/>
            <a:ext cx="11236720" cy="4800598"/>
          </a:xfrm>
        </p:spPr>
        <p:txBody>
          <a:bodyPr/>
          <a:lstStyle/>
          <a:p>
            <a:r>
              <a:rPr lang="en-US" dirty="0"/>
              <a:t>Since 2019, annual publication analyzing CVE Records’ root cause CWEs over previous two years, and ranking them according to prevalence and severity</a:t>
            </a:r>
          </a:p>
          <a:p>
            <a:pPr lvl="1"/>
            <a:r>
              <a:rPr lang="en-US" dirty="0"/>
              <a:t>Prevalence is measured by the number of times the weakness is the root cause of a CVE Record in the dataset </a:t>
            </a:r>
          </a:p>
          <a:p>
            <a:pPr lvl="1"/>
            <a:r>
              <a:rPr lang="en-US" dirty="0"/>
              <a:t>Severity is measured by the average CVSS score for the CVE Records resulting from an individual weakness </a:t>
            </a:r>
          </a:p>
          <a:p>
            <a:pPr lvl="1"/>
            <a:endParaRPr lang="en-US" dirty="0"/>
          </a:p>
          <a:p>
            <a:r>
              <a:rPr lang="en-US" dirty="0"/>
              <a:t>The CWE team takes effort to maximize the dataset’s accuracy in terms of root cause mapping (RCM) between CVE Records and CWE entries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552C5-E046-D1EB-8EB2-6AA02D72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9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721449"/>
      </p:ext>
    </p:extLst>
  </p:cSld>
  <p:clrMapOvr>
    <a:masterClrMapping/>
  </p:clrMapOvr>
</p:sld>
</file>

<file path=ppt/theme/theme1.xml><?xml version="1.0" encoding="utf-8"?>
<a:theme xmlns:a="http://schemas.openxmlformats.org/drawingml/2006/main" name="mitre-2018">
  <a:themeElements>
    <a:clrScheme name="MITRE">
      <a:dk1>
        <a:sysClr val="windowText" lastClr="000000"/>
      </a:dk1>
      <a:lt1>
        <a:sysClr val="window" lastClr="FFFFFF"/>
      </a:lt1>
      <a:dk2>
        <a:srgbClr val="005F9E"/>
      </a:dk2>
      <a:lt2>
        <a:srgbClr val="EEECE1"/>
      </a:lt2>
      <a:accent1>
        <a:srgbClr val="00B3DC"/>
      </a:accent1>
      <a:accent2>
        <a:srgbClr val="F7901E"/>
      </a:accent2>
      <a:accent3>
        <a:srgbClr val="FFE23C"/>
      </a:accent3>
      <a:accent4>
        <a:srgbClr val="C1CD23"/>
      </a:accent4>
      <a:accent5>
        <a:srgbClr val="C6401D"/>
      </a:accent5>
      <a:accent6>
        <a:srgbClr val="FFFFFF"/>
      </a:accent6>
      <a:hlink>
        <a:srgbClr val="005F9E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TRE_Breifing_Template16x9.pptx" id="{5D2CB0C6-7637-4667-A648-EBA1BD2742AF}" vid="{B8F31EA5-7C34-4FF6-949E-D1CB1F3742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D7D12093FFC84AB17C2D6CFA9D1EDE" ma:contentTypeVersion="7" ma:contentTypeDescription="Create a new document." ma:contentTypeScope="" ma:versionID="85e3c405e50bbbe8816477487156b4f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834f8c0c0eabdc6c42b2f987c760c0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6BA5C9-2D71-4B86-AE8A-8C0D9BC5FB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866544-84CD-42FD-B141-A01F66B0BD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450FCDD-08B1-48D8-BB50-7A17E590A5EE}">
  <ds:schemaRefs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MITRE_Briefing_Template16x9</Template>
  <TotalTime>34265</TotalTime>
  <Words>697</Words>
  <Application>Microsoft Macintosh PowerPoint</Application>
  <PresentationFormat>Widescreen</PresentationFormat>
  <Paragraphs>172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Helvetica</vt:lpstr>
      <vt:lpstr>Helvetica LT Std</vt:lpstr>
      <vt:lpstr>Tahoma</vt:lpstr>
      <vt:lpstr>Verdana</vt:lpstr>
      <vt:lpstr>Wingdings</vt:lpstr>
      <vt:lpstr>mitre-2018</vt:lpstr>
      <vt:lpstr>Root Cause Mapping Working Group (RCM WG)</vt:lpstr>
      <vt:lpstr>Agenda (1:00–1:50 PM EDT)</vt:lpstr>
      <vt:lpstr>Vulnerability Mapping Labels</vt:lpstr>
      <vt:lpstr>Mapping Notes</vt:lpstr>
      <vt:lpstr>Guidance</vt:lpstr>
      <vt:lpstr>A Look into Current Activity </vt:lpstr>
      <vt:lpstr>Open Discussion &amp; Feedback </vt:lpstr>
      <vt:lpstr>2024 Top 25</vt:lpstr>
      <vt:lpstr>Top 25 Overview</vt:lpstr>
      <vt:lpstr>Top 25 Data Quality / Accuracy</vt:lpstr>
      <vt:lpstr>2023 CWE Top 25</vt:lpstr>
      <vt:lpstr>2024 CWE Top 25 </vt:lpstr>
      <vt:lpstr>Agenda Planning</vt:lpstr>
      <vt:lpstr>Agenda Planning</vt:lpstr>
      <vt:lpstr>Housekeeping</vt:lpstr>
      <vt:lpstr>Adjourn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Template</dc:title>
  <dc:creator>Roberge Jr., Robert J</dc:creator>
  <cp:lastModifiedBy>Alec J Summers</cp:lastModifiedBy>
  <cp:revision>234</cp:revision>
  <dcterms:created xsi:type="dcterms:W3CDTF">2019-02-26T16:06:40Z</dcterms:created>
  <dcterms:modified xsi:type="dcterms:W3CDTF">2024-05-22T17:54:01Z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0x01010010D7D12093FFC84AB17C2D6CFA9D1EDE</vt:lpwstr>
  </property>
</Properties>
</file>